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90" r:id="rId2"/>
    <p:sldId id="272" r:id="rId3"/>
    <p:sldId id="273" r:id="rId4"/>
    <p:sldId id="274" r:id="rId5"/>
    <p:sldId id="275" r:id="rId6"/>
    <p:sldId id="281" r:id="rId7"/>
    <p:sldId id="291" r:id="rId8"/>
    <p:sldId id="293" r:id="rId9"/>
    <p:sldId id="292" r:id="rId10"/>
    <p:sldId id="282" r:id="rId11"/>
    <p:sldId id="283" r:id="rId12"/>
    <p:sldId id="284" r:id="rId13"/>
    <p:sldId id="289" r:id="rId14"/>
  </p:sldIdLst>
  <p:sldSz cx="12192000" cy="6858000"/>
  <p:notesSz cx="6858000" cy="9144000"/>
  <p:defaultTextStyle>
    <a:defPPr rtl="0">
      <a:defRPr lang="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A7E13-F744-48F3-8E1F-88A4FD9A4C94}" type="datetime1">
              <a:rPr lang="hu-HU" smtClean="0"/>
              <a:t>2025. 09. 05.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F6323-8DBC-417A-A2AF-34621DA8EF0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85880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u-HU" noProof="0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6E8F4-30BC-4E85-8D7E-E642037E1945}" type="datetime1">
              <a:rPr lang="hu-HU" smtClean="0"/>
              <a:pPr/>
              <a:t>2025. 09. 05.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u-HU" noProof="0" dirty="0"/>
              <a:t>Mintaszöveg szerkesztése</a:t>
            </a:r>
          </a:p>
          <a:p>
            <a:pPr lvl="1" rtl="0"/>
            <a:r>
              <a:rPr lang="hu-HU" noProof="0" dirty="0"/>
              <a:t>Második szint</a:t>
            </a:r>
          </a:p>
          <a:p>
            <a:pPr lvl="2" rtl="0"/>
            <a:r>
              <a:rPr lang="hu-HU" noProof="0" dirty="0"/>
              <a:t>Harmadik szint</a:t>
            </a:r>
          </a:p>
          <a:p>
            <a:pPr lvl="3" rtl="0"/>
            <a:r>
              <a:rPr lang="hu-HU" noProof="0" dirty="0"/>
              <a:t>Negyedik szint</a:t>
            </a:r>
          </a:p>
          <a:p>
            <a:pPr lvl="4" rtl="0"/>
            <a:r>
              <a:rPr lang="hu-HU" noProof="0" dirty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hu-HU" smtClean="0"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5283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12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96063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8595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5792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8731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30011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25590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83332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2871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2517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Csoport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Téglalap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hu-HU" noProof="0" dirty="0"/>
            </a:p>
          </p:txBody>
        </p:sp>
        <p:cxnSp>
          <p:nvCxnSpPr>
            <p:cNvPr id="7" name="Egyenes összekötő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Egyenes összekötő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hu-HU" noProof="0"/>
              <a:t>Alcím mintájának szerkesztése</a:t>
            </a:r>
            <a:endParaRPr kumimoji="0" lang="hu-HU" noProof="0" dirty="0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1BF052-0DD9-42B1-A21A-89E154C58BD9}" type="datetime1">
              <a:rPr lang="hu-HU" noProof="0" smtClean="0"/>
              <a:t>2025. 09. 05.</a:t>
            </a:fld>
            <a:endParaRPr lang="hu-HU" noProof="0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hu-HU" noProof="0"/>
              <a:t>Mintaszöveg szerkesztése</a:t>
            </a:r>
          </a:p>
          <a:p>
            <a:pPr lvl="1" rtl="0" eaLnBrk="1" latinLnBrk="0" hangingPunct="1"/>
            <a:r>
              <a:rPr lang="hu-HU" noProof="0"/>
              <a:t>Második szint</a:t>
            </a:r>
          </a:p>
          <a:p>
            <a:pPr lvl="2" rtl="0" eaLnBrk="1" latinLnBrk="0" hangingPunct="1"/>
            <a:r>
              <a:rPr lang="hu-HU" noProof="0"/>
              <a:t>Harmadik szint</a:t>
            </a:r>
          </a:p>
          <a:p>
            <a:pPr lvl="3" rtl="0" eaLnBrk="1" latinLnBrk="0" hangingPunct="1"/>
            <a:r>
              <a:rPr lang="hu-HU" noProof="0"/>
              <a:t>Negyedik szint</a:t>
            </a:r>
          </a:p>
          <a:p>
            <a:pPr lvl="4" rtl="0" eaLnBrk="1" latinLnBrk="0" hangingPunct="1"/>
            <a:r>
              <a:rPr lang="hu-HU" noProof="0"/>
              <a:t>Ötödik szint</a:t>
            </a:r>
            <a:endParaRPr kumimoji="0"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4ECDDD-1892-42DF-AABB-35419BB56689}" type="datetime1">
              <a:rPr lang="hu-HU" noProof="0" smtClean="0"/>
              <a:t>2025. 09. 05.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hu-HU" noProof="0"/>
              <a:t>Mintaszöveg szerkesztése</a:t>
            </a:r>
          </a:p>
          <a:p>
            <a:pPr lvl="1" rtl="0" eaLnBrk="1" latinLnBrk="0" hangingPunct="1"/>
            <a:r>
              <a:rPr lang="hu-HU" noProof="0"/>
              <a:t>Második szint</a:t>
            </a:r>
          </a:p>
          <a:p>
            <a:pPr lvl="2" rtl="0" eaLnBrk="1" latinLnBrk="0" hangingPunct="1"/>
            <a:r>
              <a:rPr lang="hu-HU" noProof="0"/>
              <a:t>Harmadik szint</a:t>
            </a:r>
          </a:p>
          <a:p>
            <a:pPr lvl="3" rtl="0" eaLnBrk="1" latinLnBrk="0" hangingPunct="1"/>
            <a:r>
              <a:rPr lang="hu-HU" noProof="0"/>
              <a:t>Negyedik szint</a:t>
            </a:r>
          </a:p>
          <a:p>
            <a:pPr lvl="4" rtl="0" eaLnBrk="1" latinLnBrk="0" hangingPunct="1"/>
            <a:r>
              <a:rPr lang="hu-HU" noProof="0"/>
              <a:t>Ötödik szint</a:t>
            </a:r>
            <a:endParaRPr kumimoji="0"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7462D6-7306-4FED-9BFB-7585D5BBEC53}" type="datetime1">
              <a:rPr lang="hu-HU" noProof="0" smtClean="0"/>
              <a:t>2025. 09. 05.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hu-HU" noProof="0"/>
              <a:t>Mintaszöveg szerkesztése</a:t>
            </a:r>
          </a:p>
          <a:p>
            <a:pPr lvl="1" rtl="0" eaLnBrk="1" latinLnBrk="0" hangingPunct="1"/>
            <a:r>
              <a:rPr lang="hu-HU" noProof="0"/>
              <a:t>Második szint</a:t>
            </a:r>
          </a:p>
          <a:p>
            <a:pPr lvl="2" rtl="0" eaLnBrk="1" latinLnBrk="0" hangingPunct="1"/>
            <a:r>
              <a:rPr lang="hu-HU" noProof="0"/>
              <a:t>Harmadik szint</a:t>
            </a:r>
          </a:p>
          <a:p>
            <a:pPr lvl="3" rtl="0" eaLnBrk="1" latinLnBrk="0" hangingPunct="1"/>
            <a:r>
              <a:rPr lang="hu-HU" noProof="0"/>
              <a:t>Negyedik szint</a:t>
            </a:r>
          </a:p>
          <a:p>
            <a:pPr lvl="4" rtl="0" eaLnBrk="1" latinLnBrk="0" hangingPunct="1"/>
            <a:r>
              <a:rPr lang="hu-HU" noProof="0"/>
              <a:t>Ötödik szint</a:t>
            </a:r>
            <a:endParaRPr kumimoji="0"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3800AB-AD94-4981-B6C8-E7A46BF7A6CC}" type="datetime1">
              <a:rPr lang="hu-HU" noProof="0" smtClean="0"/>
              <a:t>2025. 09. 05.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0F8172-BA31-4685-947C-8CC999122209}" type="datetime1">
              <a:rPr lang="hu-HU" noProof="0" smtClean="0"/>
              <a:t>2025. 09. 05.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ét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  <a:p>
            <a:pPr lvl="1" rtl="0" eaLnBrk="1" latinLnBrk="0" hangingPunct="1"/>
            <a:r>
              <a:rPr lang="hu-HU" noProof="0"/>
              <a:t>Második szint</a:t>
            </a:r>
          </a:p>
          <a:p>
            <a:pPr lvl="2" rtl="0" eaLnBrk="1" latinLnBrk="0" hangingPunct="1"/>
            <a:r>
              <a:rPr lang="hu-HU" noProof="0"/>
              <a:t>Harmadik szint</a:t>
            </a:r>
          </a:p>
          <a:p>
            <a:pPr lvl="3" rtl="0" eaLnBrk="1" latinLnBrk="0" hangingPunct="1"/>
            <a:r>
              <a:rPr lang="hu-HU" noProof="0"/>
              <a:t>Negyedik szint</a:t>
            </a:r>
          </a:p>
          <a:p>
            <a:pPr lvl="4" rtl="0" eaLnBrk="1" latinLnBrk="0" hangingPunct="1"/>
            <a:r>
              <a:rPr lang="hu-HU" noProof="0"/>
              <a:t>Ötödik szint</a:t>
            </a:r>
            <a:endParaRPr kumimoji="0" lang="hu-HU" noProof="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  <a:p>
            <a:pPr lvl="1" rtl="0" eaLnBrk="1" latinLnBrk="0" hangingPunct="1"/>
            <a:r>
              <a:rPr lang="hu-HU" noProof="0"/>
              <a:t>Második szint</a:t>
            </a:r>
          </a:p>
          <a:p>
            <a:pPr lvl="2" rtl="0" eaLnBrk="1" latinLnBrk="0" hangingPunct="1"/>
            <a:r>
              <a:rPr lang="hu-HU" noProof="0"/>
              <a:t>Harmadik szint</a:t>
            </a:r>
          </a:p>
          <a:p>
            <a:pPr lvl="3" rtl="0" eaLnBrk="1" latinLnBrk="0" hangingPunct="1"/>
            <a:r>
              <a:rPr lang="hu-HU" noProof="0"/>
              <a:t>Negyedik szint</a:t>
            </a:r>
          </a:p>
          <a:p>
            <a:pPr lvl="4" rtl="0" eaLnBrk="1" latinLnBrk="0" hangingPunct="1"/>
            <a:r>
              <a:rPr lang="hu-HU" noProof="0"/>
              <a:t>Ötödik szint</a:t>
            </a:r>
            <a:endParaRPr kumimoji="0" lang="hu-HU" noProof="0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AC18409-D530-4447-A91C-A22F62357714}" type="datetime1">
              <a:rPr lang="hu-HU" noProof="0" smtClean="0"/>
              <a:t>2025. 09. 05.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  <a:p>
            <a:pPr lvl="1" rtl="0" eaLnBrk="1" latinLnBrk="0" hangingPunct="1"/>
            <a:r>
              <a:rPr lang="hu-HU" noProof="0"/>
              <a:t>Második szint</a:t>
            </a:r>
          </a:p>
          <a:p>
            <a:pPr lvl="2" rtl="0" eaLnBrk="1" latinLnBrk="0" hangingPunct="1"/>
            <a:r>
              <a:rPr lang="hu-HU" noProof="0"/>
              <a:t>Harmadik szint</a:t>
            </a:r>
          </a:p>
          <a:p>
            <a:pPr lvl="3" rtl="0" eaLnBrk="1" latinLnBrk="0" hangingPunct="1"/>
            <a:r>
              <a:rPr lang="hu-HU" noProof="0"/>
              <a:t>Negyedik szint</a:t>
            </a:r>
          </a:p>
          <a:p>
            <a:pPr lvl="4" rtl="0" eaLnBrk="1" latinLnBrk="0" hangingPunct="1"/>
            <a:r>
              <a:rPr lang="hu-HU" noProof="0"/>
              <a:t>Ötödik szint</a:t>
            </a:r>
            <a:endParaRPr kumimoji="0"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  <a:p>
            <a:pPr lvl="1" rtl="0" eaLnBrk="1" latinLnBrk="0" hangingPunct="1"/>
            <a:r>
              <a:rPr lang="hu-HU" noProof="0"/>
              <a:t>Második szint</a:t>
            </a:r>
          </a:p>
          <a:p>
            <a:pPr lvl="2" rtl="0" eaLnBrk="1" latinLnBrk="0" hangingPunct="1"/>
            <a:r>
              <a:rPr lang="hu-HU" noProof="0"/>
              <a:t>Harmadik szint</a:t>
            </a:r>
          </a:p>
          <a:p>
            <a:pPr lvl="3" rtl="0" eaLnBrk="1" latinLnBrk="0" hangingPunct="1"/>
            <a:r>
              <a:rPr lang="hu-HU" noProof="0"/>
              <a:t>Negyedik szint</a:t>
            </a:r>
          </a:p>
          <a:p>
            <a:pPr lvl="4" rtl="0" eaLnBrk="1" latinLnBrk="0" hangingPunct="1"/>
            <a:r>
              <a:rPr lang="hu-HU" noProof="0"/>
              <a:t>Ötödik szint</a:t>
            </a:r>
            <a:endParaRPr kumimoji="0" lang="hu-HU" noProof="0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6D9D93-F0BB-411C-8B59-FA33DCDB907D}" type="datetime1">
              <a:rPr lang="hu-HU" noProof="0" smtClean="0"/>
              <a:t>2025. 09. 05.</a:t>
            </a:fld>
            <a:endParaRPr lang="hu-HU" noProof="0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24A5D6-9F44-446F-AF98-5416558E444C}" type="datetime1">
              <a:rPr lang="hu-HU" noProof="0" smtClean="0"/>
              <a:t>2025. 09. 05.</a:t>
            </a:fld>
            <a:endParaRPr lang="hu-HU" noProof="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DA58BA-55DF-42B7-B713-0BD0DEDEB78C}" type="datetime1">
              <a:rPr lang="hu-HU" noProof="0" smtClean="0"/>
              <a:t>2025. 09. 05.</a:t>
            </a:fld>
            <a:endParaRPr lang="hu-HU" noProof="0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  <a:p>
            <a:pPr lvl="1" rtl="0" eaLnBrk="1" latinLnBrk="0" hangingPunct="1"/>
            <a:r>
              <a:rPr lang="hu-HU" noProof="0"/>
              <a:t>Második szint</a:t>
            </a:r>
          </a:p>
          <a:p>
            <a:pPr lvl="2" rtl="0" eaLnBrk="1" latinLnBrk="0" hangingPunct="1"/>
            <a:r>
              <a:rPr lang="hu-HU" noProof="0"/>
              <a:t>Harmadik szint</a:t>
            </a:r>
          </a:p>
          <a:p>
            <a:pPr lvl="3" rtl="0" eaLnBrk="1" latinLnBrk="0" hangingPunct="1"/>
            <a:r>
              <a:rPr lang="hu-HU" noProof="0"/>
              <a:t>Negyedik szint</a:t>
            </a:r>
          </a:p>
          <a:p>
            <a:pPr lvl="4" rtl="0" eaLnBrk="1" latinLnBrk="0" hangingPunct="1"/>
            <a:r>
              <a:rPr lang="hu-HU" noProof="0"/>
              <a:t>Ötödik szint</a:t>
            </a:r>
            <a:endParaRPr kumimoji="0"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C59659-CE52-4359-B3DE-CAAA6C1CB1EA}" type="datetime1">
              <a:rPr lang="hu-HU" noProof="0" smtClean="0"/>
              <a:t>2025. 09. 05.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oldalon levágott és lekerekített sarkú téglalap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hu-HU" sz="1800" noProof="0" dirty="0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hu-HU" sz="1800" noProof="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3" name="Kép helyőrzője 2" descr="Üres helyőrző kép hozzáadásához. Kattintson a helyőrzőre, és jelölje ki a hozzáadni kívánt képet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hu-HU" noProof="0"/>
              <a:t>Kép beszúrásához kattintson az ikonra</a:t>
            </a:r>
            <a:endParaRPr kumimoji="0"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C62BB4-C044-4222-A54A-067FAC7DCB39}" type="datetime1">
              <a:rPr lang="hu-HU" noProof="0" smtClean="0"/>
              <a:t>2025. 09. 05.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hu-HU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hu-HU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Csoport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Téglalap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u-HU" noProof="0" dirty="0"/>
            </a:p>
          </p:txBody>
        </p:sp>
        <p:grpSp>
          <p:nvGrpSpPr>
            <p:cNvPr id="27" name="Csoport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Szabadkézi sokszög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hu-HU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Szabadkézi sokszög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hu-HU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Csoport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Szabadkézi sokszög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hu-HU" sz="1800" noProof="0" dirty="0"/>
                </a:p>
              </p:txBody>
            </p:sp>
            <p:sp>
              <p:nvSpPr>
                <p:cNvPr id="33" name="Szabadkézi sokszög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hu-HU" sz="1800" noProof="0" dirty="0"/>
                </a:p>
              </p:txBody>
            </p:sp>
          </p:grpSp>
        </p:grpSp>
      </p:grp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hu-HU" noProof="0" dirty="0"/>
              <a:t>Mintacím szerkesztése</a:t>
            </a:r>
            <a:endParaRPr kumimoji="0" lang="hu-HU" noProof="0" dirty="0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hu-HU" noProof="0" dirty="0"/>
              <a:t>Mintaszöveg szerkesztése</a:t>
            </a:r>
          </a:p>
          <a:p>
            <a:pPr lvl="1" rtl="0" eaLnBrk="1" latinLnBrk="0" hangingPunct="1"/>
            <a:r>
              <a:rPr lang="hu-HU" noProof="0" dirty="0"/>
              <a:t>Második szint</a:t>
            </a:r>
          </a:p>
          <a:p>
            <a:pPr lvl="2" rtl="0" eaLnBrk="1" latinLnBrk="0" hangingPunct="1"/>
            <a:r>
              <a:rPr lang="hu-HU" noProof="0" dirty="0"/>
              <a:t>Harmadik szint</a:t>
            </a:r>
          </a:p>
          <a:p>
            <a:pPr lvl="3" rtl="0" eaLnBrk="1" latinLnBrk="0" hangingPunct="1"/>
            <a:r>
              <a:rPr lang="hu-HU" noProof="0" dirty="0"/>
              <a:t>Negyedik szint</a:t>
            </a:r>
          </a:p>
          <a:p>
            <a:pPr lvl="4" rtl="0" eaLnBrk="1" latinLnBrk="0" hangingPunct="1"/>
            <a:r>
              <a:rPr lang="hu-HU" noProof="0" dirty="0"/>
              <a:t>Ötödik szint</a:t>
            </a:r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BE3C63F-1588-4053-81F7-62AC28DE3D11}" type="datetime1">
              <a:rPr lang="hu-HU" noProof="0" smtClean="0"/>
              <a:t>2025. 09. 05.</a:t>
            </a:fld>
            <a:endParaRPr lang="hu-HU" noProof="0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hu-HU" noProof="0" smtClean="0"/>
              <a:pPr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/>
              <a:t>Címdia mindig azonos betűméretben, és stílusban!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noProof="0" smtClean="0"/>
              <a:t>1</a:t>
            </a:fld>
            <a:endParaRPr lang="hu-HU" noProof="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48412" y="2190751"/>
            <a:ext cx="10668000" cy="4530725"/>
          </a:xfrm>
          <a:prstGeom prst="rect">
            <a:avLst/>
          </a:prstGeom>
        </p:spPr>
        <p:txBody>
          <a:bodyPr vert="horz" rtlCol="0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u="sng" dirty="0">
                <a:solidFill>
                  <a:schemeClr val="hlink"/>
                </a:solidFill>
              </a:rPr>
              <a:t>Néhány bevezető instrukció:</a:t>
            </a:r>
          </a:p>
          <a:p>
            <a:pPr>
              <a:buFont typeface="Wingdings" panose="05000000000000000000" pitchFamily="2" charset="2"/>
              <a:buNone/>
            </a:pPr>
            <a:endParaRPr lang="hu-HU" altLang="hu-HU" u="sng" dirty="0">
              <a:solidFill>
                <a:schemeClr val="hlink"/>
              </a:solidFill>
            </a:endParaRPr>
          </a:p>
          <a:p>
            <a:r>
              <a:rPr lang="hu-HU" altLang="hu-HU" sz="2100" dirty="0">
                <a:latin typeface="Century Gothic"/>
              </a:rPr>
              <a:t>A prezentáció időtartama 6-8 perc, így </a:t>
            </a:r>
            <a:r>
              <a:rPr lang="hu-HU" altLang="hu-HU" sz="2100" dirty="0" err="1">
                <a:latin typeface="Century Gothic"/>
              </a:rPr>
              <a:t>max</a:t>
            </a:r>
            <a:r>
              <a:rPr lang="hu-HU" altLang="hu-HU" sz="2100" dirty="0">
                <a:latin typeface="Century Gothic"/>
              </a:rPr>
              <a:t>. 8-12 diát (diaszám használata!) készítsen.</a:t>
            </a:r>
          </a:p>
          <a:p>
            <a:r>
              <a:rPr lang="hu-HU" altLang="hu-HU" sz="2100" dirty="0">
                <a:latin typeface="Century Gothic"/>
              </a:rPr>
              <a:t>A szövegezés legyen egyértelmű, ne tartalmazzon helyesírási hibákat!</a:t>
            </a:r>
          </a:p>
          <a:p>
            <a:r>
              <a:rPr lang="hu-HU" altLang="hu-HU" sz="2100" dirty="0">
                <a:latin typeface="Century Gothic"/>
              </a:rPr>
              <a:t>Koncentráljon a fontos részek bemutatására, a szakirodalmi tudnivalókat csak érintőlegesen említse!</a:t>
            </a:r>
          </a:p>
          <a:p>
            <a:r>
              <a:rPr lang="hu-HU" altLang="hu-HU" sz="2100" dirty="0">
                <a:latin typeface="Century Gothic"/>
              </a:rPr>
              <a:t>A szövegezés minimális legyen (majd szóban a többi!), az is felsorolás szerű!</a:t>
            </a:r>
          </a:p>
          <a:p>
            <a:r>
              <a:rPr lang="hu-HU" altLang="hu-HU" sz="2100" dirty="0">
                <a:latin typeface="Century Gothic"/>
              </a:rPr>
              <a:t>A központi diákon mutassa be eredményeit és javaslatait és emelje ki a saját munkáját!</a:t>
            </a:r>
          </a:p>
          <a:p>
            <a:r>
              <a:rPr lang="hu-HU" altLang="hu-HU" sz="2100" dirty="0">
                <a:latin typeface="Century Gothic"/>
              </a:rPr>
              <a:t>Illusztráljon fotókkal, ábrákkal, táblázatokkal, ez utóbbi áttekinthető legyen!</a:t>
            </a:r>
          </a:p>
          <a:p>
            <a:r>
              <a:rPr lang="hu-HU" altLang="hu-HU" sz="2100" dirty="0">
                <a:latin typeface="Century Gothic"/>
              </a:rPr>
              <a:t>Vegye figyelembe az alábbi mintát!</a:t>
            </a:r>
          </a:p>
          <a:p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39713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10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798286" y="438912"/>
            <a:ext cx="10052594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u="sng" dirty="0">
                <a:solidFill>
                  <a:srgbClr val="40404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5</a:t>
            </a: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. Következtetések, javaslatok</a:t>
            </a:r>
          </a:p>
        </p:txBody>
      </p:sp>
      <p:sp>
        <p:nvSpPr>
          <p:cNvPr id="9" name="Tartalom helye 3"/>
          <p:cNvSpPr txBox="1">
            <a:spLocks/>
          </p:cNvSpPr>
          <p:nvPr/>
        </p:nvSpPr>
        <p:spPr>
          <a:xfrm>
            <a:off x="798286" y="1849336"/>
            <a:ext cx="9768114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80000"/>
              <a:buNone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……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0783" y="982980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90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11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6. Összefoglalás</a:t>
            </a:r>
          </a:p>
        </p:txBody>
      </p:sp>
      <p:sp>
        <p:nvSpPr>
          <p:cNvPr id="9" name="Tartalom helye 3"/>
          <p:cNvSpPr txBox="1">
            <a:spLocks/>
          </p:cNvSpPr>
          <p:nvPr/>
        </p:nvSpPr>
        <p:spPr>
          <a:xfrm>
            <a:off x="1341120" y="1952752"/>
            <a:ext cx="9509760" cy="3007175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hu-HU" dirty="0">
                <a:latin typeface="Century Gothic"/>
              </a:rPr>
              <a:t>Néhány rövid mondatban, felsorolásszerűen foglalja össze munkáját!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5879" y="1027133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8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12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8"/>
          <p:cNvSpPr txBox="1">
            <a:spLocks/>
          </p:cNvSpPr>
          <p:nvPr/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Köszönetnyilvánítás</a:t>
            </a:r>
          </a:p>
        </p:txBody>
      </p:sp>
      <p:sp>
        <p:nvSpPr>
          <p:cNvPr id="10" name="Tartalom helye 9"/>
          <p:cNvSpPr txBox="1">
            <a:spLocks/>
          </p:cNvSpPr>
          <p:nvPr/>
        </p:nvSpPr>
        <p:spPr>
          <a:xfrm>
            <a:off x="1341120" y="2048256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n-ea"/>
                <a:cs typeface="+mn-cs"/>
              </a:rPr>
              <a:t>Ezúton szeretném kifejezni köszönetemet ……..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 </a:t>
            </a:r>
          </a:p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624D38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384822" y="2711022"/>
            <a:ext cx="9260114" cy="778692"/>
          </a:xfrm>
        </p:spPr>
        <p:txBody>
          <a:bodyPr/>
          <a:lstStyle/>
          <a:p>
            <a:pPr marL="0" indent="0">
              <a:buNone/>
            </a:pPr>
            <a:r>
              <a:rPr lang="hu-HU" b="1" dirty="0">
                <a:latin typeface="+mj-lt"/>
              </a:rPr>
              <a:t>Köszönöm a megtisztelő figyelmet!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7001" y="4159430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476518" y="915146"/>
            <a:ext cx="11256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Debreceni Egyetem, Műszaki Kar, Környezetmérnöki Tanszék</a:t>
            </a: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915146"/>
            <a:ext cx="1526400" cy="1526400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6350" y="1746846"/>
            <a:ext cx="12191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>
                <a:solidFill>
                  <a:srgbClr val="404040">
                    <a:lumMod val="50000"/>
                  </a:srgbClr>
                </a:solidFill>
                <a:latin typeface="Century Gothic"/>
              </a:rPr>
              <a:t>Szakdolgozat</a:t>
            </a:r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723900" y="1087120"/>
            <a:ext cx="10756900" cy="2514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60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Szakdolgozat címe</a:t>
            </a:r>
          </a:p>
        </p:txBody>
      </p:sp>
      <p:sp>
        <p:nvSpPr>
          <p:cNvPr id="14" name="Alcím 2"/>
          <p:cNvSpPr txBox="1">
            <a:spLocks/>
          </p:cNvSpPr>
          <p:nvPr/>
        </p:nvSpPr>
        <p:spPr>
          <a:xfrm>
            <a:off x="1301750" y="3926840"/>
            <a:ext cx="9601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SzPct val="80000"/>
              <a:buFont typeface="Arial" pitchFamily="34" charset="0"/>
              <a:buNone/>
              <a:defRPr sz="2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r>
              <a:rPr kumimoji="0" lang="hu-HU" sz="1800" b="1" i="0" u="sng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Készítette: XY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Munkavédelmi 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szakmérnök/szakember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szakirányú továbbképzési szakos hallgató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6" name="Szöveg helye 9"/>
          <p:cNvSpPr txBox="1">
            <a:spLocks/>
          </p:cNvSpPr>
          <p:nvPr/>
        </p:nvSpPr>
        <p:spPr>
          <a:xfrm>
            <a:off x="723900" y="5256853"/>
            <a:ext cx="5372100" cy="860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none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72C23C"/>
              </a:buClr>
            </a:pPr>
            <a:r>
              <a:rPr lang="hu-HU" sz="1800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Belső konzulens: </a:t>
            </a:r>
            <a:r>
              <a:rPr lang="hu-HU" sz="1800" b="1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XY</a:t>
            </a:r>
            <a:br>
              <a:rPr lang="hu-HU" sz="1800" b="1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beosztás</a:t>
            </a:r>
          </a:p>
          <a:p>
            <a:pPr algn="ctr">
              <a:buClr>
                <a:srgbClr val="72C23C"/>
              </a:buClr>
            </a:pPr>
            <a:endParaRPr lang="hu-HU" sz="1800" dirty="0">
              <a:solidFill>
                <a:srgbClr val="40404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Clr>
                <a:srgbClr val="72C23C"/>
              </a:buClr>
            </a:pPr>
            <a:endParaRPr lang="hu-HU" dirty="0">
              <a:solidFill>
                <a:srgbClr val="72C23C">
                  <a:lumMod val="60000"/>
                  <a:lumOff val="40000"/>
                </a:srgbClr>
              </a:solidFill>
              <a:latin typeface="Century Gothic"/>
            </a:endParaRPr>
          </a:p>
        </p:txBody>
      </p:sp>
      <p:sp>
        <p:nvSpPr>
          <p:cNvPr id="18" name="Szöveg helye 9"/>
          <p:cNvSpPr txBox="1">
            <a:spLocks/>
          </p:cNvSpPr>
          <p:nvPr/>
        </p:nvSpPr>
        <p:spPr>
          <a:xfrm>
            <a:off x="6096000" y="5267960"/>
            <a:ext cx="5372100" cy="860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none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72C23C"/>
              </a:buClr>
            </a:pPr>
            <a:r>
              <a:rPr lang="hu-HU" sz="1800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Külső konzulens: </a:t>
            </a:r>
            <a:r>
              <a:rPr lang="hu-HU" sz="1800" b="1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XY</a:t>
            </a:r>
            <a:br>
              <a:rPr lang="hu-HU" sz="1800" b="1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beosztás</a:t>
            </a:r>
          </a:p>
          <a:p>
            <a:pPr algn="ctr">
              <a:buClr>
                <a:srgbClr val="72C23C"/>
              </a:buClr>
            </a:pPr>
            <a:endParaRPr lang="hu-HU" sz="1800" dirty="0">
              <a:solidFill>
                <a:srgbClr val="40404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Clr>
                <a:srgbClr val="72C23C"/>
              </a:buClr>
            </a:pPr>
            <a:endParaRPr lang="hu-HU" dirty="0">
              <a:solidFill>
                <a:srgbClr val="72C23C">
                  <a:lumMod val="60000"/>
                  <a:lumOff val="40000"/>
                </a:srgbClr>
              </a:solidFill>
              <a:latin typeface="Century Gothic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-171203" y="6378977"/>
            <a:ext cx="1219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Debrecen, 2025. január </a:t>
            </a:r>
            <a:r>
              <a:rPr lang="hu-HU" sz="1400" dirty="0" err="1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x.</a:t>
            </a:r>
            <a:endParaRPr lang="hu-HU" sz="1400" dirty="0">
              <a:solidFill>
                <a:srgbClr val="404040">
                  <a:lumMod val="50000"/>
                </a:srgbClr>
              </a:solidFill>
              <a:latin typeface="Century Gothic"/>
              <a:cs typeface="Times New Roman" panose="02020603050405020304" pitchFamily="18" charset="0"/>
            </a:endParaRP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373F4BA0-EA8F-7CD8-1997-FD35C0DE36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49904" y="968583"/>
            <a:ext cx="1231499" cy="114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12"/>
          <p:cNvSpPr txBox="1">
            <a:spLocks/>
          </p:cNvSpPr>
          <p:nvPr/>
        </p:nvSpPr>
        <p:spPr>
          <a:xfrm>
            <a:off x="0" y="616712"/>
            <a:ext cx="1219199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Áttekintés</a:t>
            </a:r>
          </a:p>
        </p:txBody>
      </p:sp>
      <p:sp>
        <p:nvSpPr>
          <p:cNvPr id="7" name="Tartalom helye 6"/>
          <p:cNvSpPr>
            <a:spLocks noGrp="1"/>
          </p:cNvSpPr>
          <p:nvPr>
            <p:ph type="subTitle" idx="1"/>
          </p:nvPr>
        </p:nvSpPr>
        <p:spPr>
          <a:xfrm>
            <a:off x="0" y="2098520"/>
            <a:ext cx="6426881" cy="3562051"/>
          </a:xfrm>
        </p:spPr>
        <p:txBody>
          <a:bodyPr>
            <a:normAutofit/>
          </a:bodyPr>
          <a:lstStyle/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1. Bevezetés, témafelvetés</a:t>
            </a:r>
          </a:p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2. Szakirodalmi áttekintés</a:t>
            </a:r>
          </a:p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3. Anyag és módszer</a:t>
            </a:r>
          </a:p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4. Eredmények és értékelésük </a:t>
            </a:r>
          </a:p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>
                <a:latin typeface="Century Gothic"/>
              </a:rPr>
              <a:t>5. Következtetések, javaslatok</a:t>
            </a:r>
          </a:p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6. Összefoglalás</a:t>
            </a:r>
          </a:p>
          <a:p>
            <a:endParaRPr lang="hu-HU" dirty="0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3</a:t>
            </a:fld>
            <a:endParaRPr lang="hu-HU" sz="1200" noProof="0" dirty="0">
              <a:latin typeface="+mj-lt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8314441" y="3139127"/>
            <a:ext cx="2528256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hu-HU" dirty="0"/>
              <a:t>Esetleges illusztráció/k</a:t>
            </a: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4</a:t>
            </a:fld>
            <a:endParaRPr lang="hu-HU" sz="1200" noProof="0" dirty="0">
              <a:latin typeface="+mj-lt"/>
            </a:endParaRP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1. Bevezetés, témafelvetés</a:t>
            </a:r>
          </a:p>
        </p:txBody>
      </p:sp>
      <p:sp>
        <p:nvSpPr>
          <p:cNvPr id="9" name="Tartalom helye 6"/>
          <p:cNvSpPr txBox="1">
            <a:spLocks/>
          </p:cNvSpPr>
          <p:nvPr/>
        </p:nvSpPr>
        <p:spPr>
          <a:xfrm>
            <a:off x="1101213" y="2012951"/>
            <a:ext cx="9749667" cy="434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74320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</a:pPr>
            <a:r>
              <a:rPr lang="hu-HU" altLang="hu-HU" sz="2100" dirty="0">
                <a:latin typeface="Century Gothic"/>
              </a:rPr>
              <a:t>Témaválasztás indoklása, célkitűzések megfogalmazása kiemelten az Munkavédelmi irányelvekre!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0527" y="1020127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5</a:t>
            </a:fld>
            <a:endParaRPr lang="hu-HU" sz="1200" noProof="0" dirty="0">
              <a:latin typeface="+mj-lt"/>
            </a:endParaRPr>
          </a:p>
        </p:txBody>
      </p:sp>
      <p:sp>
        <p:nvSpPr>
          <p:cNvPr id="5" name="Cím 12" title="SmartArt"/>
          <p:cNvSpPr txBox="1">
            <a:spLocks/>
          </p:cNvSpPr>
          <p:nvPr/>
        </p:nvSpPr>
        <p:spPr>
          <a:xfrm>
            <a:off x="1001911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2. Szakirodalmi és jogszabályi háttér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>
          <a:xfrm>
            <a:off x="957656" y="1863852"/>
            <a:ext cx="855218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spcAft>
                <a:spcPts val="1200"/>
              </a:spcAft>
              <a:buFont typeface="Arial" pitchFamily="34" charset="0"/>
              <a:buNone/>
            </a:pPr>
            <a:endParaRPr lang="hu-HU" sz="1600" dirty="0">
              <a:solidFill>
                <a:srgbClr val="404040">
                  <a:lumMod val="50000"/>
                </a:srgbClr>
              </a:solidFill>
              <a:latin typeface="Century Gothic"/>
              <a:cs typeface="Times New Roman" panose="02020603050405020304" pitchFamily="18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294" y="1027133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6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1341120" y="3246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3. Anyag és módszer</a:t>
            </a:r>
          </a:p>
        </p:txBody>
      </p:sp>
      <p:sp>
        <p:nvSpPr>
          <p:cNvPr id="10" name="Tartalom helye 8"/>
          <p:cNvSpPr txBox="1">
            <a:spLocks/>
          </p:cNvSpPr>
          <p:nvPr/>
        </p:nvSpPr>
        <p:spPr>
          <a:xfrm>
            <a:off x="1341120" y="1833561"/>
            <a:ext cx="8780780" cy="4049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Tx/>
              <a:buSzPct val="80000"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artalom helye 8"/>
          <p:cNvSpPr txBox="1">
            <a:spLocks/>
          </p:cNvSpPr>
          <p:nvPr/>
        </p:nvSpPr>
        <p:spPr>
          <a:xfrm>
            <a:off x="1393825" y="1643823"/>
            <a:ext cx="9172575" cy="407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0" indent="0">
              <a:spcAft>
                <a:spcPts val="600"/>
              </a:spcAft>
              <a:buNone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4791" y="912833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82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7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1341120" y="3246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4</a:t>
            </a: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. Eredmények és értékelésük</a:t>
            </a:r>
          </a:p>
        </p:txBody>
      </p:sp>
      <p:sp>
        <p:nvSpPr>
          <p:cNvPr id="10" name="Tartalom helye 8"/>
          <p:cNvSpPr txBox="1">
            <a:spLocks/>
          </p:cNvSpPr>
          <p:nvPr/>
        </p:nvSpPr>
        <p:spPr>
          <a:xfrm>
            <a:off x="1341120" y="1833561"/>
            <a:ext cx="8780780" cy="4049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Tx/>
              <a:buSzPct val="80000"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artalom helye 8"/>
          <p:cNvSpPr txBox="1">
            <a:spLocks/>
          </p:cNvSpPr>
          <p:nvPr/>
        </p:nvSpPr>
        <p:spPr>
          <a:xfrm>
            <a:off x="1393825" y="1643823"/>
            <a:ext cx="9172575" cy="407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0" indent="0">
              <a:spcAft>
                <a:spcPts val="600"/>
              </a:spcAft>
              <a:buNone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2441" y="933501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63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8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1341120" y="3246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4</a:t>
            </a: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.</a:t>
            </a:r>
            <a:r>
              <a:rPr kumimoji="0" lang="hu-HU" sz="3400" b="0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 </a:t>
            </a: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Eredmények és értékelésük</a:t>
            </a:r>
          </a:p>
        </p:txBody>
      </p:sp>
      <p:sp>
        <p:nvSpPr>
          <p:cNvPr id="10" name="Tartalom helye 8"/>
          <p:cNvSpPr txBox="1">
            <a:spLocks/>
          </p:cNvSpPr>
          <p:nvPr/>
        </p:nvSpPr>
        <p:spPr>
          <a:xfrm>
            <a:off x="1341120" y="1833561"/>
            <a:ext cx="8780780" cy="4049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Tx/>
              <a:buSzPct val="80000"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artalom helye 8"/>
          <p:cNvSpPr txBox="1">
            <a:spLocks/>
          </p:cNvSpPr>
          <p:nvPr/>
        </p:nvSpPr>
        <p:spPr>
          <a:xfrm>
            <a:off x="1393825" y="1643823"/>
            <a:ext cx="9172575" cy="407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0" indent="0">
              <a:spcAft>
                <a:spcPts val="600"/>
              </a:spcAft>
              <a:buNone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2441" y="933501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66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9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1341120" y="3246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u="sng" noProof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4</a:t>
            </a: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. Eredmények és értékelésük</a:t>
            </a:r>
          </a:p>
        </p:txBody>
      </p:sp>
      <p:sp>
        <p:nvSpPr>
          <p:cNvPr id="10" name="Tartalom helye 8"/>
          <p:cNvSpPr txBox="1">
            <a:spLocks/>
          </p:cNvSpPr>
          <p:nvPr/>
        </p:nvSpPr>
        <p:spPr>
          <a:xfrm>
            <a:off x="1341120" y="1833561"/>
            <a:ext cx="8780780" cy="4049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Tx/>
              <a:buSzPct val="80000"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artalom helye 8"/>
          <p:cNvSpPr txBox="1">
            <a:spLocks/>
          </p:cNvSpPr>
          <p:nvPr/>
        </p:nvSpPr>
        <p:spPr>
          <a:xfrm>
            <a:off x="1393825" y="1643823"/>
            <a:ext cx="9172575" cy="407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0" indent="0">
              <a:spcAft>
                <a:spcPts val="600"/>
              </a:spcAft>
              <a:buNone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0721" y="933501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5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Ötletgyűjtéssel kapcsolatos bemutató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479_TF03460637" id="{ECCF73D7-5EA8-4C97-A6C2-E827F3E39FBC}" vid="{06A43B0E-8753-46CE-BA90-CD3B89A50711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Üzleti ötletgyűjtés bemutató</Template>
  <TotalTime>1343</TotalTime>
  <Words>265</Words>
  <Application>Microsoft Office PowerPoint</Application>
  <PresentationFormat>Szélesvásznú</PresentationFormat>
  <Paragraphs>63</Paragraphs>
  <Slides>13</Slides>
  <Notes>11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21" baseType="lpstr">
      <vt:lpstr>Arial</vt:lpstr>
      <vt:lpstr>Calibri</vt:lpstr>
      <vt:lpstr>Century Gothic</vt:lpstr>
      <vt:lpstr>Palatino Linotype</vt:lpstr>
      <vt:lpstr>Times New Roman</vt:lpstr>
      <vt:lpstr>Wingdings</vt:lpstr>
      <vt:lpstr>Wingdings 2</vt:lpstr>
      <vt:lpstr>Ötletgyűjtéssel kapcsolatos bemutató</vt:lpstr>
      <vt:lpstr>Címdia mindig azonos betűméretben, és stílusban!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Windows-felhasználó</dc:creator>
  <cp:lastModifiedBy>Dr. Bodnár Ildikó</cp:lastModifiedBy>
  <cp:revision>85</cp:revision>
  <dcterms:created xsi:type="dcterms:W3CDTF">2017-12-30T07:52:22Z</dcterms:created>
  <dcterms:modified xsi:type="dcterms:W3CDTF">2025-09-05T16:13:48Z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